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696" r:id="rId4"/>
  </p:sldMasterIdLst>
  <p:notesMasterIdLst>
    <p:notesMasterId r:id="rId24"/>
  </p:notesMasterIdLst>
  <p:sldIdLst>
    <p:sldId id="391" r:id="rId5"/>
    <p:sldId id="389" r:id="rId6"/>
    <p:sldId id="337" r:id="rId7"/>
    <p:sldId id="338" r:id="rId8"/>
    <p:sldId id="339" r:id="rId9"/>
    <p:sldId id="343" r:id="rId10"/>
    <p:sldId id="356" r:id="rId11"/>
    <p:sldId id="359" r:id="rId12"/>
    <p:sldId id="358" r:id="rId13"/>
    <p:sldId id="361" r:id="rId14"/>
    <p:sldId id="357" r:id="rId15"/>
    <p:sldId id="360" r:id="rId16"/>
    <p:sldId id="344" r:id="rId17"/>
    <p:sldId id="345" r:id="rId18"/>
    <p:sldId id="346" r:id="rId19"/>
    <p:sldId id="348" r:id="rId20"/>
    <p:sldId id="347" r:id="rId21"/>
    <p:sldId id="349" r:id="rId22"/>
    <p:sldId id="390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15" autoAdjust="0"/>
    <p:restoredTop sz="82384" autoAdjust="0"/>
  </p:normalViewPr>
  <p:slideViewPr>
    <p:cSldViewPr snapToGrid="0">
      <p:cViewPr varScale="1">
        <p:scale>
          <a:sx n="60" d="100"/>
          <a:sy n="60" d="100"/>
        </p:scale>
        <p:origin x="-145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tiff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C8D40F-337E-475A-B8D0-2FD58C6D038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9FA0E-C547-4E4D-80AD-FEB8A657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785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105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DATA</a:t>
            </a:r>
            <a:r>
              <a:rPr lang="en-US" baseline="0" dirty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29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DATA</a:t>
            </a:r>
            <a:r>
              <a:rPr lang="en-US" baseline="0" dirty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673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DATA</a:t>
            </a:r>
            <a:r>
              <a:rPr lang="en-US" baseline="0" dirty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838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65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097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DATA</a:t>
            </a:r>
            <a:r>
              <a:rPr lang="en-US" baseline="0" dirty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18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99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is,</a:t>
            </a:r>
            <a:r>
              <a:rPr lang="en-US" baseline="0" dirty="0"/>
              <a:t> in this special case, the average number of comparison required to find the location of ITEM is approximately equal to half of the number of elements in the array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77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DATA</a:t>
            </a:r>
            <a:r>
              <a:rPr lang="en-US" baseline="0" dirty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5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1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DATA</a:t>
            </a:r>
            <a:r>
              <a:rPr lang="en-US" baseline="0" dirty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07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9AB17-464E-4A64-BBF0-94479CF10AD3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66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48943-8537-474C-9DCF-1039A5FACE47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523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A269-B3BB-4B06-9280-79B80C43ACB3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5436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5052545"/>
            <a:ext cx="5637010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3132290"/>
            <a:ext cx="7175351" cy="1793167"/>
          </a:xfrm>
          <a:effectLst/>
        </p:spPr>
        <p:txBody>
          <a:bodyPr/>
          <a:lstStyle>
            <a:lvl1pPr marL="640080" indent="-457200"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D62340-A1EA-4CE0-A397-B868A3BF73D1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290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731520"/>
            <a:ext cx="64008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15956A-8026-4861-99E0-6ECDFB0AE94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6187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2172648"/>
            <a:ext cx="5966666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4607511"/>
            <a:ext cx="5970494" cy="83546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615CA4-E6C8-4CEA-B956-D910F5B7540A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268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731519"/>
            <a:ext cx="3346704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731520"/>
            <a:ext cx="3346704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D07151-5D65-4A99-9B3C-1AD90A0CDB34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548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400327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399032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ABB722-728E-4B59-9298-3538DCF90145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39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6ED25E-DD21-4264-AC1E-16FAB2C1A6BB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8892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BD25C1-455A-42F6-A97C-28ADF134F6B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32266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5" y="2209800"/>
            <a:ext cx="3636085" cy="1258493"/>
          </a:xfrm>
          <a:effectLst/>
        </p:spPr>
        <p:txBody>
          <a:bodyPr anchor="b"/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3497802"/>
            <a:ext cx="3388660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FE1C5-B386-4F39-9C53-595BBFCF3FBA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106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EB9D9-AF34-4A8A-96E5-6C5B3A8A0F8A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6921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1143000"/>
            <a:ext cx="41148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 rtlCol="0"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1010486"/>
            <a:ext cx="3694114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4464421"/>
            <a:ext cx="6383538" cy="1143000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0DAF8-F313-4B38-ABA6-B71EF7A65CC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0437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731519"/>
            <a:ext cx="6400800" cy="34747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12591F-5004-4509-B8D1-F884A2A6FD92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458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376517"/>
            <a:ext cx="20574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3" y="731519"/>
            <a:ext cx="4829287" cy="48947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5DE804-5CAD-47EC-9448-455B6DA2E950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6341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5052545"/>
            <a:ext cx="5637010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3132290"/>
            <a:ext cx="7175351" cy="1793167"/>
          </a:xfrm>
          <a:effectLst/>
        </p:spPr>
        <p:txBody>
          <a:bodyPr/>
          <a:lstStyle>
            <a:lvl1pPr marL="640080" indent="-457200"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D62340-A1EA-4CE0-A397-B868A3BF73D1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8655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731520"/>
            <a:ext cx="64008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15956A-8026-4861-99E0-6ECDFB0AE94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3560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2172648"/>
            <a:ext cx="5966666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4607511"/>
            <a:ext cx="5970494" cy="83546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615CA4-E6C8-4CEA-B956-D910F5B7540A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9445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731519"/>
            <a:ext cx="3346704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731520"/>
            <a:ext cx="3346704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D07151-5D65-4A99-9B3C-1AD90A0CDB34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0893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400327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399032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ABB722-728E-4B59-9298-3538DCF90145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1971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6ED25E-DD21-4264-AC1E-16FAB2C1A6BB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3586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BD25C1-455A-42F6-A97C-28ADF134F6B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243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6D60F-ECAB-40B8-A7B8-A4DD5AA679E0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4752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5" y="2209800"/>
            <a:ext cx="3636085" cy="1258493"/>
          </a:xfrm>
          <a:effectLst/>
        </p:spPr>
        <p:txBody>
          <a:bodyPr anchor="b"/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3497802"/>
            <a:ext cx="3388660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FE1C5-B386-4F39-9C53-595BBFCF3FBA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266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1143000"/>
            <a:ext cx="41148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 rtlCol="0"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1010486"/>
            <a:ext cx="3694114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4464421"/>
            <a:ext cx="6383538" cy="1143000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0DAF8-F313-4B38-ABA6-B71EF7A65CC9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8141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731519"/>
            <a:ext cx="6400800" cy="34747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12591F-5004-4509-B8D1-F884A2A6FD92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20015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376517"/>
            <a:ext cx="20574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3" y="731519"/>
            <a:ext cx="4829287" cy="48947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5DE804-5CAD-47EC-9448-455B6DA2E950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886178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A6E7098-1D9E-4297-8B06-8858A6CB2C48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C31CAB-83F9-4A4F-970C-5EAB1D42FFB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0661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9D57E40-D648-455A-9437-30FA8FE56DD6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7E0763-8C84-4A0C-BF22-E8FBB0D3435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809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3DE751E-08CA-4D99-89B2-9FC9DE2F4625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3BDE4F-8BEA-439D-BA05-0EFEBB61C6C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98635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2D697BC-62C7-4F99-8C37-A408B62C8993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2E7523-BF8E-4897-AD6D-B3C234AD941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1505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3466664-56B2-422F-8B50-F59FA16202E4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0E09A0-16D6-4176-A8F9-C1456DE5039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371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EC2F925-DC51-4DF6-9C0D-52D121C83119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E8AD07-74B5-414C-BC00-90E42DED0B5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9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2D34F-F919-4792-8DC2-A733C32C9999}" type="datetime1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2795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DED0F17-9F3A-43C4-AA85-AB4E0FAD16D9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B9DFBF-5E1F-4EB9-93B7-3749EA01810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8916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0051F7-5A91-48AF-A3CB-CB3AECA38DB8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685E2C-7CA7-4F52-B75F-FBB43463FAA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23414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79E41F2-B5DD-4979-B2E9-DDEB29191F2A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3865FE-0C86-4A78-AF62-9D91622BC57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1091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D7D9A12-E6C0-4876-802E-698B1CA58FA9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E1BB3D-D5F5-4526-9991-8EC9121349E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33632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F34D8D-EE93-4818-9FCB-0C3F0226D4F2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A6242A-2212-4C71-B4FB-3287FD49589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7931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371600"/>
          </a:xfrm>
        </p:spPr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981200"/>
            <a:ext cx="82296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A9B11AC-AE98-49D4-983B-A8FD90AEBC06}" type="datetime1">
              <a:rPr lang="fr-FR"/>
              <a:pPr/>
              <a:t>08/07/2025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vi-V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06255E9-86BB-409F-B032-A00BE8952A8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01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0FA5-600B-421B-9E5E-22FCFEC76525}" type="datetime1">
              <a:rPr lang="en-US" smtClean="0"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8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89D8D-5A22-4450-ABA3-DC6DA3D313DF}" type="datetime1">
              <a:rPr lang="en-US" smtClean="0"/>
              <a:t>7/8/2025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293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02FD1-EFE0-4F2C-A74B-CDFA719EC8BC}" type="datetime1">
              <a:rPr lang="en-US" smtClean="0"/>
              <a:t>7/8/2025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528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75D8-1F9C-4813-BC76-D92E2035D1E4}" type="datetime1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404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5489D-D363-4404-B658-8D8E9A55384D}" type="datetime1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47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0BE8F-DC54-4C54-BB77-B83C6D7ABD43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C1585-C671-4F90-AA0D-FD45AA239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406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9144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3768725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875" y="4371975"/>
            <a:ext cx="6511925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6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3000" y="731838"/>
            <a:ext cx="6400800" cy="347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72200"/>
            <a:ext cx="2514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  <a:latin typeface="Arial" charset="0"/>
              <a:cs typeface="Arial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172200"/>
            <a:ext cx="335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  <a:latin typeface="Arial" charset="0"/>
              <a:cs typeface="Arial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6172200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fld id="{7F751AA3-EE16-4A02-8022-3142FE923698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  <a:latin typeface="Arial" charset="0"/>
                <a:cs typeface="Arial" charset="0"/>
              </a:rPr>
              <a:pPr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buNone/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548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2pPr>
      <a:lvl3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3pPr>
      <a:lvl4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4pPr>
      <a:lvl5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200" kern="1200">
          <a:solidFill>
            <a:srgbClr val="404040"/>
          </a:solidFill>
          <a:latin typeface="+mn-lt"/>
          <a:ea typeface="+mn-ea"/>
          <a:cs typeface="+mn-cs"/>
        </a:defRPr>
      </a:lvl1pPr>
      <a:lvl2pPr marL="547688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000" kern="1200">
          <a:solidFill>
            <a:srgbClr val="404040"/>
          </a:solidFill>
          <a:latin typeface="+mn-lt"/>
          <a:ea typeface="+mn-ea"/>
          <a:cs typeface="+mn-cs"/>
        </a:defRPr>
      </a:lvl2pPr>
      <a:lvl3pPr marL="822325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kern="1200">
          <a:solidFill>
            <a:srgbClr val="404040"/>
          </a:solidFill>
          <a:latin typeface="+mn-lt"/>
          <a:ea typeface="+mn-ea"/>
          <a:cs typeface="+mn-cs"/>
        </a:defRPr>
      </a:lvl3pPr>
      <a:lvl4pPr marL="1096963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600" kern="1200">
          <a:solidFill>
            <a:srgbClr val="404040"/>
          </a:solidFill>
          <a:latin typeface="+mn-lt"/>
          <a:ea typeface="+mn-ea"/>
          <a:cs typeface="+mn-cs"/>
        </a:defRPr>
      </a:lvl4pPr>
      <a:lvl5pPr marL="1389063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9144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3768725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875" y="4371975"/>
            <a:ext cx="6511925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6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3000" y="731838"/>
            <a:ext cx="6400800" cy="347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72200"/>
            <a:ext cx="2514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dirty="0">
              <a:solidFill>
                <a:prstClr val="black">
                  <a:lumMod val="50000"/>
                  <a:lumOff val="50000"/>
                </a:prstClr>
              </a:solidFill>
              <a:latin typeface="Arial" charset="0"/>
              <a:cs typeface="Arial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172200"/>
            <a:ext cx="335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>
              <a:solidFill>
                <a:prstClr val="black">
                  <a:lumMod val="50000"/>
                  <a:lumOff val="50000"/>
                </a:prstClr>
              </a:solidFill>
              <a:latin typeface="Arial" charset="0"/>
              <a:cs typeface="Arial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6172200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fld id="{7F751AA3-EE16-4A02-8022-3142FE923698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  <a:latin typeface="Arial" charset="0"/>
                <a:cs typeface="Arial" charset="0"/>
              </a:rPr>
              <a:pPr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buNone/>
                <a:defRPr/>
              </a:pPr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164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2pPr>
      <a:lvl3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3pPr>
      <a:lvl4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4pPr>
      <a:lvl5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200" kern="1200">
          <a:solidFill>
            <a:srgbClr val="404040"/>
          </a:solidFill>
          <a:latin typeface="+mn-lt"/>
          <a:ea typeface="+mn-ea"/>
          <a:cs typeface="+mn-cs"/>
        </a:defRPr>
      </a:lvl1pPr>
      <a:lvl2pPr marL="547688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000" kern="1200">
          <a:solidFill>
            <a:srgbClr val="404040"/>
          </a:solidFill>
          <a:latin typeface="+mn-lt"/>
          <a:ea typeface="+mn-ea"/>
          <a:cs typeface="+mn-cs"/>
        </a:defRPr>
      </a:lvl2pPr>
      <a:lvl3pPr marL="822325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kern="1200">
          <a:solidFill>
            <a:srgbClr val="404040"/>
          </a:solidFill>
          <a:latin typeface="+mn-lt"/>
          <a:ea typeface="+mn-ea"/>
          <a:cs typeface="+mn-cs"/>
        </a:defRPr>
      </a:lvl3pPr>
      <a:lvl4pPr marL="1096963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600" kern="1200">
          <a:solidFill>
            <a:srgbClr val="404040"/>
          </a:solidFill>
          <a:latin typeface="+mn-lt"/>
          <a:ea typeface="+mn-ea"/>
          <a:cs typeface="+mn-cs"/>
        </a:defRPr>
      </a:lvl4pPr>
      <a:lvl5pPr marL="1389063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</a:pPr>
            <a:fld id="{8A24BF4C-9CA2-423E-B4F6-7F55918723CE}" type="datetime1">
              <a:rPr lang="fr-FR" smtClean="0">
                <a:ea typeface="ＭＳ Ｐゴシック" charset="-128"/>
                <a:cs typeface="Arial" charset="0"/>
              </a:rPr>
              <a:pPr defTabSz="457200" fontAlgn="base">
                <a:spcBef>
                  <a:spcPct val="0"/>
                </a:spcBef>
                <a:spcAft>
                  <a:spcPct val="0"/>
                </a:spcAft>
              </a:pPr>
              <a:t>08/07/2025</a:t>
            </a:fld>
            <a:endParaRPr lang="en-US">
              <a:ea typeface="ＭＳ Ｐゴシック" charset="-128"/>
              <a:cs typeface="Arial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</a:pPr>
            <a:endParaRPr lang="en-US">
              <a:ea typeface="ＭＳ Ｐゴシック" charset="-128"/>
              <a:cs typeface="Arial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</a:pPr>
            <a:fld id="{AE2053D5-6219-41C3-8D16-FE99C84E3D09}" type="slidenum">
              <a:rPr lang="en-US" smtClean="0">
                <a:ea typeface="ＭＳ Ｐゴシック" charset="-128"/>
                <a:cs typeface="Arial" charset="0"/>
              </a:rPr>
              <a:pPr defTabSz="4572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898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Subtitle 3"/>
          <p:cNvSpPr>
            <a:spLocks noGrp="1"/>
          </p:cNvSpPr>
          <p:nvPr>
            <p:ph type="subTitle" idx="1"/>
          </p:nvPr>
        </p:nvSpPr>
        <p:spPr>
          <a:xfrm>
            <a:off x="1600200" y="4871544"/>
            <a:ext cx="6400800" cy="1529256"/>
          </a:xfrm>
        </p:spPr>
        <p:txBody>
          <a:bodyPr rtlCol="0">
            <a:normAutofit fontScale="92500" lnSpcReduction="10000"/>
          </a:bodyPr>
          <a:lstStyle/>
          <a:p>
            <a:pPr eaLnBrk="1" fontAlgn="auto" hangingPunct="1">
              <a:buClr>
                <a:schemeClr val="accent6">
                  <a:lumMod val="75000"/>
                </a:schemeClr>
              </a:buClr>
              <a:defRPr/>
            </a:pPr>
            <a:endParaRPr lang="en-US" b="1" dirty="0">
              <a:solidFill>
                <a:schemeClr val="tx1"/>
              </a:solidFill>
            </a:endParaRPr>
          </a:p>
          <a:p>
            <a:pPr algn="ctr" eaLnBrk="1" fontAlgn="auto" hangingPunct="1">
              <a:buClr>
                <a:schemeClr val="accent6">
                  <a:lumMod val="75000"/>
                </a:schemeClr>
              </a:buClr>
              <a:defRPr/>
            </a:pPr>
            <a:r>
              <a:rPr 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Lecture-08</a:t>
            </a:r>
          </a:p>
          <a:p>
            <a:pPr algn="ctr" eaLnBrk="1" fontAlgn="auto" hangingPunct="1">
              <a:buClr>
                <a:schemeClr val="accent6">
                  <a:lumMod val="75000"/>
                </a:schemeClr>
              </a:buClr>
              <a:defRPr/>
            </a:pPr>
            <a:r>
              <a:rPr 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Date</a:t>
            </a:r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74" name="Title 2"/>
          <p:cNvSpPr>
            <a:spLocks noGrp="1"/>
          </p:cNvSpPr>
          <p:nvPr>
            <p:ph type="ctrTitle"/>
          </p:nvPr>
        </p:nvSpPr>
        <p:spPr>
          <a:xfrm>
            <a:off x="533400" y="725213"/>
            <a:ext cx="8077200" cy="4432027"/>
          </a:xfrm>
        </p:spPr>
        <p:txBody>
          <a:bodyPr/>
          <a:lstStyle/>
          <a:p>
            <a:pPr marL="182880" indent="0" algn="ctr" eaLnBrk="1" fontAlgn="auto" hangingPunct="1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Data Structures</a:t>
            </a:r>
            <a:b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/>
            </a:r>
            <a:b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sz="4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ICT-1211</a:t>
            </a:r>
            <a:r>
              <a:rPr lang="en-US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/>
            </a:r>
            <a:br>
              <a:rPr lang="en-US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/>
            </a:r>
            <a:br>
              <a:rPr lang="en-US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Information and Communication Technology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D62340-A1EA-4CE0-A397-B868A3BF73D1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rebuchet MS"/>
                <a:ea typeface="+mn-ea"/>
                <a:cs typeface="Arial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rebuchet MS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418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14363" y="46239"/>
            <a:ext cx="7628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Linear Search Algorithm: Example</a:t>
            </a:r>
            <a:endParaRPr lang="en-US" sz="3600" dirty="0">
              <a:solidFill>
                <a:srgbClr val="0000CC"/>
              </a:solidFill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/>
          <a:srcRect b="45860"/>
          <a:stretch/>
        </p:blipFill>
        <p:spPr>
          <a:xfrm>
            <a:off x="0" y="692570"/>
            <a:ext cx="4506077" cy="548901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3"/>
          <a:srcRect t="54323"/>
          <a:stretch/>
        </p:blipFill>
        <p:spPr>
          <a:xfrm>
            <a:off x="4455643" y="1098038"/>
            <a:ext cx="4551881" cy="467807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11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46239"/>
            <a:ext cx="8786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Searching: Linear Search Algorithm</a:t>
            </a:r>
            <a:endParaRPr lang="en-US" sz="36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" y="692570"/>
                <a:ext cx="9144000" cy="5539978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800" b="1" dirty="0"/>
                  <a:t>LINEAR (DATA, N, ITEM, LOC)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Step 1. [Insert ITEM at the end of DATA] Set DATA[N+1]:=ITEM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Step 2. [Initialize counter] Set LOC:=1.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Step 3. [Search for ITEM.]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800" dirty="0"/>
                  <a:t>	Repeat while Data [LOC]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𝐼𝑇𝐸𝑀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:</m:t>
                    </m:r>
                  </m:oMath>
                </a14:m>
                <a:endParaRPr lang="en-US" sz="2800" b="0" dirty="0"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		Set LOC:=LOC+1.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	[End of loop.]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Step 4. [Successful?] IF LOC=N+1, then: Set LOC:=0;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Step 5. Exit.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" y="692570"/>
                <a:ext cx="9144000" cy="5539978"/>
              </a:xfrm>
              <a:prstGeom prst="rect">
                <a:avLst/>
              </a:prstGeom>
              <a:blipFill rotWithShape="0">
                <a:blip r:embed="rId4"/>
                <a:stretch>
                  <a:fillRect l="-1265" r="-399" b="-549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719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-52230"/>
            <a:ext cx="8729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 Search Algorithm: Complexity</a:t>
            </a:r>
            <a:endParaRPr lang="en-US" sz="36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57759"/>
            <a:ext cx="90075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charset="2"/>
              <a:buChar char="ü"/>
            </a:pPr>
            <a:r>
              <a:rPr lang="en-US" sz="2400" dirty="0"/>
              <a:t>The complexity of this algorithm is measured by the number f(n) of comparison required to find ITEM where DATA contains n elements.</a:t>
            </a:r>
          </a:p>
          <a:p>
            <a:pPr marL="342900" indent="-342900" algn="just">
              <a:buFont typeface="Wingdings" charset="2"/>
              <a:buChar char="ü"/>
            </a:pPr>
            <a:r>
              <a:rPr lang="en-US" sz="2400" dirty="0"/>
              <a:t>Two important cases to consider are:</a:t>
            </a:r>
          </a:p>
          <a:p>
            <a:pPr marL="2628900" lvl="5" indent="-342900" algn="just">
              <a:buFont typeface="Wingdings" charset="2"/>
              <a:buChar char="ü"/>
            </a:pP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The average case</a:t>
            </a:r>
            <a:r>
              <a:rPr lang="en-US" sz="2400" dirty="0"/>
              <a:t>, and </a:t>
            </a:r>
          </a:p>
          <a:p>
            <a:pPr marL="2628900" lvl="5" indent="-342900" algn="just">
              <a:buFont typeface="Wingdings" charset="2"/>
              <a:buChar char="ü"/>
            </a:pPr>
            <a:r>
              <a:rPr lang="en-US" sz="2400" b="1" dirty="0"/>
              <a:t>The worst case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29496" y="2373360"/>
                <a:ext cx="9007524" cy="4463401"/>
              </a:xfrm>
              <a:prstGeom prst="rect">
                <a:avLst/>
              </a:prstGeom>
              <a:noFill/>
              <a:ln w="38100"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400" dirty="0"/>
                  <a:t>The running time of the average case uses the probabilistic notation of expectation. </a:t>
                </a:r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en-US" sz="2400" dirty="0"/>
                  <a:t>Suppose, </a:t>
                </a:r>
                <a:r>
                  <a:rPr lang="en-US" sz="2400" i="1" dirty="0" err="1"/>
                  <a:t>p</a:t>
                </a:r>
                <a:r>
                  <a:rPr lang="en-US" sz="2400" i="1" baseline="-25000" dirty="0" err="1"/>
                  <a:t>k</a:t>
                </a:r>
                <a:r>
                  <a:rPr lang="en-US" sz="2400" dirty="0"/>
                  <a:t> is the probability that ITEM appears in DATA[K], and</a:t>
                </a:r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en-US" sz="2400" dirty="0"/>
                  <a:t>suppose, q is the probability that ITEM does not appear in DATA.</a:t>
                </a:r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en-US" sz="2400" dirty="0"/>
                  <a:t>Since, the algorithm uses k comparisons when ITEM appears in DATA [K], the average number of comparisons is given by </a:t>
                </a:r>
              </a:p>
              <a:p>
                <a:pPr algn="ctr"/>
                <a:r>
                  <a:rPr lang="en-US" sz="2400" i="1" dirty="0"/>
                  <a:t>f(n)= 1.p</a:t>
                </a:r>
                <a:r>
                  <a:rPr lang="en-US" sz="2400" i="1" baseline="-25000" dirty="0"/>
                  <a:t>1</a:t>
                </a:r>
                <a:r>
                  <a:rPr lang="en-US" sz="2400" i="1" dirty="0"/>
                  <a:t>+2.p</a:t>
                </a:r>
                <a:r>
                  <a:rPr lang="en-US" sz="2400" i="1" baseline="-25000" dirty="0"/>
                  <a:t>2</a:t>
                </a:r>
                <a:r>
                  <a:rPr lang="en-US" sz="2400" i="1" dirty="0"/>
                  <a:t>+</a:t>
                </a:r>
                <a:r>
                  <a:rPr lang="is-IS" sz="2400" i="1" dirty="0"/>
                  <a:t>….....n.p</a:t>
                </a:r>
                <a:r>
                  <a:rPr lang="is-IS" sz="2400" i="1" baseline="-25000" dirty="0"/>
                  <a:t>n</a:t>
                </a:r>
                <a:r>
                  <a:rPr lang="is-IS" sz="2400" i="1" dirty="0"/>
                  <a:t>+(n+1)q</a:t>
                </a:r>
                <a:endParaRPr lang="en-US" sz="2400" i="1" dirty="0"/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en-US" sz="2400" dirty="0"/>
                  <a:t>In particular, q is very small, and ITEM appears with </a:t>
                </a:r>
                <a:r>
                  <a:rPr lang="en-US" sz="2400" dirty="0" err="1"/>
                  <a:t>equl</a:t>
                </a:r>
                <a:r>
                  <a:rPr lang="en-US" sz="2400" dirty="0"/>
                  <a:t> probability in each element of DATA. Then  </a:t>
                </a:r>
                <a:r>
                  <a:rPr lang="en-US" sz="2400" i="1" dirty="0"/>
                  <a:t>q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</m:t>
                    </m:r>
                  </m:oMath>
                </a14:m>
                <a:r>
                  <a:rPr lang="is-IS" sz="2400" dirty="0"/>
                  <a:t> and each </a:t>
                </a:r>
                <a:r>
                  <a:rPr lang="is-IS" sz="2400" i="1" dirty="0"/>
                  <a:t>p</a:t>
                </a:r>
                <a:r>
                  <a:rPr lang="is-IS" sz="2400" i="1" baseline="-25000" dirty="0"/>
                  <a:t>i</a:t>
                </a:r>
                <a:r>
                  <a:rPr lang="is-IS" sz="2400" i="1" dirty="0"/>
                  <a:t>=1/n.</a:t>
                </a:r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is-IS" sz="2400" dirty="0"/>
                  <a:t>Accordingly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𝑛</m:t>
                        </m:r>
                      </m:e>
                    </m:d>
                    <m:r>
                      <a:rPr lang="en-US" sz="2400" b="0" i="1" smtClean="0">
                        <a:latin typeface="Cambria Math" charset="0"/>
                      </a:rPr>
                      <m:t>=1.</m:t>
                    </m:r>
                    <m:f>
                      <m:fPr>
                        <m:ctrlPr>
                          <a:rPr lang="bg-BG" sz="2400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is-IS" sz="2400" dirty="0"/>
                  <a:t>+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</a:rPr>
                      <m:t>2</m:t>
                    </m:r>
                    <m:r>
                      <a:rPr lang="en-US" sz="2400" i="1">
                        <a:latin typeface="Cambria Math" charset="0"/>
                      </a:rPr>
                      <m:t>.</m:t>
                    </m:r>
                    <m:f>
                      <m:fPr>
                        <m:ctrlPr>
                          <a:rPr lang="bg-BG" sz="24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latin typeface="Cambria Math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is-IS" sz="2400" dirty="0"/>
                  <a:t>+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</a:rPr>
                      <m:t>3</m:t>
                    </m:r>
                    <m:r>
                      <a:rPr lang="en-US" sz="2400" i="1">
                        <a:latin typeface="Cambria Math" charset="0"/>
                      </a:rPr>
                      <m:t>.</m:t>
                    </m:r>
                    <m:f>
                      <m:fPr>
                        <m:ctrlPr>
                          <a:rPr lang="bg-BG" sz="24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latin typeface="Cambria Math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is-IS" sz="2400" dirty="0"/>
                  <a:t>+.......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dirty="0" smtClean="0">
                        <a:latin typeface="Cambria Math" charset="0"/>
                      </a:rPr>
                      <m:t>n</m:t>
                    </m:r>
                    <m:r>
                      <a:rPr lang="en-US" sz="2400" i="1">
                        <a:latin typeface="Cambria Math" charset="0"/>
                      </a:rPr>
                      <m:t>.</m:t>
                    </m:r>
                    <m:f>
                      <m:fPr>
                        <m:ctrlPr>
                          <a:rPr lang="bg-BG" sz="24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latin typeface="Cambria Math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is-IS" sz="2400" dirty="0"/>
                  <a:t>+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b="0" i="1" dirty="0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charset="0"/>
                          </a:rPr>
                          <m:t>𝑛</m:t>
                        </m:r>
                        <m:r>
                          <a:rPr lang="en-US" sz="2400" b="0" i="1" dirty="0" smtClean="0">
                            <a:latin typeface="Cambria Math" charset="0"/>
                          </a:rPr>
                          <m:t>+1</m:t>
                        </m:r>
                      </m:e>
                    </m:d>
                    <m:r>
                      <a:rPr lang="en-US" sz="2400" i="1">
                        <a:latin typeface="Cambria Math" charset="0"/>
                      </a:rPr>
                      <m:t>.</m:t>
                    </m:r>
                    <m:r>
                      <a:rPr lang="en-US" sz="2400" b="0" i="1" smtClean="0">
                        <a:latin typeface="Cambria Math" charset="0"/>
                      </a:rPr>
                      <m:t>0</m:t>
                    </m:r>
                  </m:oMath>
                </a14:m>
                <a:endParaRPr lang="en-US" sz="2400" b="0" i="1" dirty="0">
                  <a:latin typeface="Cambria Math" charset="0"/>
                </a:endParaRPr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en-US" sz="2400" b="0" dirty="0"/>
                  <a:t>                             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=(1</m:t>
                    </m:r>
                  </m:oMath>
                </a14:m>
                <a:r>
                  <a:rPr lang="is-IS" sz="2400" dirty="0"/>
                  <a:t>+2+...+n)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.</m:t>
                    </m:r>
                    <m:f>
                      <m:fPr>
                        <m:ctrlPr>
                          <a:rPr lang="bg-BG" sz="24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latin typeface="Cambria Math" charset="0"/>
                          </a:rPr>
                          <m:t>𝑛</m:t>
                        </m:r>
                      </m:den>
                    </m:f>
                    <m:r>
                      <a:rPr lang="en-US" sz="2400" b="0" i="0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bg-BG" sz="2400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charset="0"/>
                          </a:rPr>
                          <m:t>𝑛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𝑛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+1)</m:t>
                        </m:r>
                      </m:num>
                      <m:den>
                        <m:r>
                          <a:rPr lang="en-US" sz="2400" b="0" i="1" smtClean="0">
                            <a:latin typeface="Cambria Math" charset="0"/>
                          </a:rPr>
                          <m:t>2</m:t>
                        </m:r>
                      </m:den>
                    </m:f>
                    <m:r>
                      <a:rPr lang="en-US" sz="2400" b="0" i="1" smtClean="0">
                        <a:latin typeface="Cambria Math" charset="0"/>
                      </a:rPr>
                      <m:t>.</m:t>
                    </m:r>
                    <m:f>
                      <m:fPr>
                        <m:ctrlPr>
                          <a:rPr lang="bg-BG" sz="2400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charset="0"/>
                          </a:rPr>
                          <m:t>𝑛</m:t>
                        </m:r>
                      </m:den>
                    </m:f>
                    <m:r>
                      <a:rPr lang="en-US" sz="2400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bg-BG" sz="2400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charset="0"/>
                          </a:rPr>
                          <m:t>𝑛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+1</m:t>
                        </m:r>
                      </m:num>
                      <m:den>
                        <m:r>
                          <a:rPr lang="en-US" sz="2400" b="0" i="1" smtClean="0"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endParaRPr lang="is-IS" sz="24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496" y="2373360"/>
                <a:ext cx="9007524" cy="4463401"/>
              </a:xfrm>
              <a:prstGeom prst="rect">
                <a:avLst/>
              </a:prstGeom>
              <a:blipFill rotWithShape="0">
                <a:blip r:embed="rId4"/>
                <a:stretch>
                  <a:fillRect l="-877" t="-677" r="-809" b="-271"/>
                </a:stretch>
              </a:blipFill>
              <a:ln w="38100"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016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-80373"/>
            <a:ext cx="8858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 Search Algorithm: Complexity</a:t>
            </a:r>
            <a:endParaRPr lang="en-US" sz="36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933399"/>
            <a:ext cx="9007524" cy="1938992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The worst case occurs when one must search through the entire array DATA, when ITEM does not appear in DATA. </a:t>
            </a:r>
          </a:p>
          <a:p>
            <a:pPr algn="just"/>
            <a:r>
              <a:rPr lang="en-US" sz="2400" dirty="0"/>
              <a:t>		Algorithm Requires f(n)= </a:t>
            </a:r>
            <a:r>
              <a:rPr lang="en-US" sz="2400" i="1" dirty="0"/>
              <a:t>n+1 </a:t>
            </a:r>
            <a:r>
              <a:rPr lang="en-US" sz="2400" dirty="0"/>
              <a:t>comparison.</a:t>
            </a:r>
          </a:p>
          <a:p>
            <a:pPr algn="just"/>
            <a:endParaRPr lang="en-US" sz="2400" dirty="0"/>
          </a:p>
          <a:p>
            <a:pPr algn="just"/>
            <a:r>
              <a:rPr lang="en-US" sz="2400" dirty="0">
                <a:solidFill>
                  <a:srgbClr val="0000CC"/>
                </a:solidFill>
              </a:rPr>
              <a:t>Thus, in the worst case, the running time is proportional to </a:t>
            </a:r>
            <a:r>
              <a:rPr lang="en-US" sz="2400" i="1" dirty="0">
                <a:solidFill>
                  <a:srgbClr val="0000CC"/>
                </a:solidFill>
              </a:rPr>
              <a:t>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9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00138" y="46239"/>
            <a:ext cx="7143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Binary Search:</a:t>
            </a:r>
            <a:endParaRPr lang="en-US" sz="36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738305"/>
            <a:ext cx="9144000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Suppose DATA is an array which is sorted in </a:t>
            </a:r>
            <a:r>
              <a:rPr lang="en-US" sz="2400" b="1" i="1" dirty="0">
                <a:solidFill>
                  <a:srgbClr val="00B050"/>
                </a:solidFill>
              </a:rPr>
              <a:t>INCREASING ORDER</a:t>
            </a:r>
            <a:r>
              <a:rPr lang="en-US" sz="2400" dirty="0"/>
              <a:t>, or equivalently, alphabetically. </a:t>
            </a:r>
          </a:p>
          <a:p>
            <a:pPr algn="just"/>
            <a:r>
              <a:rPr lang="en-US" sz="2400" dirty="0"/>
              <a:t>Then, </a:t>
            </a:r>
            <a:r>
              <a:rPr lang="en-US" sz="2400" i="1" dirty="0">
                <a:solidFill>
                  <a:srgbClr val="7030A0"/>
                </a:solidFill>
              </a:rPr>
              <a:t>Binary Search algorithm </a:t>
            </a:r>
            <a:r>
              <a:rPr lang="en-US" sz="2400" dirty="0"/>
              <a:t>is an extremely efficient searching algorithm to find the location LOC of a given ITEM of information in DATA. </a:t>
            </a:r>
          </a:p>
          <a:p>
            <a:pPr algn="just"/>
            <a:endParaRPr lang="en-US" sz="2400" dirty="0"/>
          </a:p>
          <a:p>
            <a:pPr algn="just"/>
            <a:r>
              <a:rPr lang="en-US" sz="2400" dirty="0"/>
              <a:t>Binary search algorithm applied to array DATA works as follows:</a:t>
            </a:r>
          </a:p>
          <a:p>
            <a:pPr algn="ctr"/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DATA[BEG], DATA[BEG+1], DATA[BEG+2],</a:t>
            </a:r>
            <a:r>
              <a:rPr lang="is-IS" sz="2400" b="1" dirty="0">
                <a:solidFill>
                  <a:schemeClr val="accent2">
                    <a:lumMod val="75000"/>
                  </a:schemeClr>
                </a:solidFill>
              </a:rPr>
              <a:t>…....., DATA[END]</a:t>
            </a:r>
          </a:p>
          <a:p>
            <a:pPr algn="ctr"/>
            <a:endParaRPr lang="is-IS" sz="2400" dirty="0">
              <a:solidFill>
                <a:schemeClr val="accent2">
                  <a:lumMod val="75000"/>
                </a:schemeClr>
              </a:solidFill>
            </a:endParaRPr>
          </a:p>
          <a:p>
            <a:pPr algn="just"/>
            <a:r>
              <a:rPr lang="is-IS" sz="2400" dirty="0"/>
              <a:t>This algorithm compares ITEM with the middle element DATA [MID] of the segment, where MID is obtained by</a:t>
            </a:r>
          </a:p>
          <a:p>
            <a:pPr algn="ctr"/>
            <a:r>
              <a:rPr lang="is-IS" sz="2400" b="1" dirty="0">
                <a:solidFill>
                  <a:schemeClr val="accent6">
                    <a:lumMod val="75000"/>
                  </a:schemeClr>
                </a:solidFill>
              </a:rPr>
              <a:t>MID=INT((BEG+END)/2)</a:t>
            </a:r>
          </a:p>
          <a:p>
            <a:pPr algn="ctr"/>
            <a:endParaRPr lang="is-IS" sz="10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indent="-342900" algn="just">
              <a:buFont typeface="Wingdings" charset="2"/>
              <a:buChar char="ü"/>
            </a:pPr>
            <a:r>
              <a:rPr lang="is-IS" sz="2400" dirty="0"/>
              <a:t>If DATA[MID]=ITEM, then the search is </a:t>
            </a:r>
            <a:r>
              <a:rPr lang="is-IS" sz="2400" b="1" dirty="0">
                <a:solidFill>
                  <a:srgbClr val="FF0000"/>
                </a:solidFill>
              </a:rPr>
              <a:t>SUCCESSFUL</a:t>
            </a:r>
            <a:r>
              <a:rPr lang="is-IS" sz="2400" dirty="0"/>
              <a:t>.</a:t>
            </a:r>
          </a:p>
          <a:p>
            <a:pPr lvl="6" algn="just"/>
            <a:r>
              <a:rPr lang="en-US" sz="2400" dirty="0"/>
              <a:t>W</a:t>
            </a:r>
            <a:r>
              <a:rPr lang="is-IS" sz="2400" dirty="0"/>
              <a:t>e set LOC:=MID                              </a:t>
            </a:r>
          </a:p>
          <a:p>
            <a:pPr lvl="6" algn="just"/>
            <a:r>
              <a:rPr lang="is-IS" sz="2400" dirty="0"/>
              <a:t>....Otherwise a new segment of DATA is obtained.</a:t>
            </a:r>
            <a:endParaRPr lang="en-US" sz="24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555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46239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Binary Search:</a:t>
            </a:r>
            <a:endParaRPr lang="en-US" sz="36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92570"/>
            <a:ext cx="91440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AutoNum type="alphaLcParenBoth"/>
            </a:pPr>
            <a:r>
              <a:rPr lang="en-US" sz="2400" dirty="0">
                <a:solidFill>
                  <a:srgbClr val="00B0F0"/>
                </a:solidFill>
              </a:rPr>
              <a:t>If ITEM &lt; DATA[MID], </a:t>
            </a:r>
            <a:r>
              <a:rPr lang="en-US" sz="2400" dirty="0"/>
              <a:t>then ITEM can appear only in the left half of the segment:</a:t>
            </a:r>
          </a:p>
          <a:p>
            <a:pPr lvl="4" algn="just"/>
            <a:r>
              <a:rPr lang="en-US" sz="2400" dirty="0"/>
              <a:t>DATA[BEG], DATA[BEG+1], </a:t>
            </a:r>
            <a:r>
              <a:rPr lang="is-IS" sz="2400" dirty="0"/>
              <a:t>….DATA[MID-1]</a:t>
            </a:r>
          </a:p>
          <a:p>
            <a:pPr lvl="4" algn="just"/>
            <a:r>
              <a:rPr lang="en-US" sz="2400" dirty="0">
                <a:solidFill>
                  <a:srgbClr val="00B050"/>
                </a:solidFill>
              </a:rPr>
              <a:t>S</a:t>
            </a:r>
            <a:r>
              <a:rPr lang="is-IS" sz="2400" dirty="0">
                <a:solidFill>
                  <a:srgbClr val="00B050"/>
                </a:solidFill>
              </a:rPr>
              <a:t>o, we resent END:=MID-1 and begin searching again.</a:t>
            </a:r>
          </a:p>
          <a:p>
            <a:pPr marL="12700" lvl="4" algn="just"/>
            <a:r>
              <a:rPr lang="is-IS" sz="2400" dirty="0">
                <a:solidFill>
                  <a:schemeClr val="accent2"/>
                </a:solidFill>
              </a:rPr>
              <a:t>(b) If ITEM&gt; DATA[MID], </a:t>
            </a:r>
            <a:r>
              <a:rPr lang="is-IS" sz="2400" dirty="0"/>
              <a:t>then ITEM appear only in the right half of the segment:</a:t>
            </a:r>
          </a:p>
          <a:p>
            <a:pPr marL="12700" lvl="4" algn="ctr"/>
            <a:r>
              <a:rPr lang="is-IS" sz="2400" dirty="0"/>
              <a:t>DATA[MID+1], DATA[MID+2],...........DATA[END]</a:t>
            </a:r>
          </a:p>
          <a:p>
            <a:pPr marL="12700" lvl="4" algn="ctr"/>
            <a:r>
              <a:rPr lang="is-IS" sz="2400" dirty="0">
                <a:solidFill>
                  <a:srgbClr val="7030A0"/>
                </a:solidFill>
              </a:rPr>
              <a:t>So, we reset BEG:=MID+1 and begin searching.</a:t>
            </a:r>
          </a:p>
          <a:p>
            <a:pPr marL="12700" lvl="4" algn="ctr"/>
            <a:endParaRPr lang="is-IS" sz="2400" dirty="0">
              <a:solidFill>
                <a:srgbClr val="7030A0"/>
              </a:solidFill>
            </a:endParaRPr>
          </a:p>
          <a:p>
            <a:pPr marL="355600" lvl="4" indent="-342900" algn="just">
              <a:buFont typeface="Wingdings" charset="2"/>
              <a:buChar char="ü"/>
            </a:pPr>
            <a:r>
              <a:rPr lang="is-IS" sz="2400" dirty="0">
                <a:solidFill>
                  <a:srgbClr val="FF0000"/>
                </a:solidFill>
              </a:rPr>
              <a:t>Initially, we begin with entire array DATA, i.e. </a:t>
            </a:r>
            <a:r>
              <a:rPr lang="en-US" sz="2400" dirty="0">
                <a:solidFill>
                  <a:srgbClr val="FF0000"/>
                </a:solidFill>
              </a:rPr>
              <a:t>W</a:t>
            </a:r>
            <a:r>
              <a:rPr lang="is-IS" sz="2400" dirty="0">
                <a:solidFill>
                  <a:srgbClr val="FF0000"/>
                </a:solidFill>
              </a:rPr>
              <a:t>e begin wit BEG=1 and END=n, or more generally, with BEG=LB and END=UB.</a:t>
            </a:r>
          </a:p>
          <a:p>
            <a:pPr marL="12700" lvl="4" algn="just"/>
            <a:endParaRPr lang="is-IS" sz="2400" dirty="0">
              <a:solidFill>
                <a:srgbClr val="FF0000"/>
              </a:solidFill>
            </a:endParaRPr>
          </a:p>
          <a:p>
            <a:pPr marL="355600" lvl="4" indent="-342900" algn="just">
              <a:buFont typeface="Wingdings" charset="2"/>
              <a:buChar char="ü"/>
            </a:pPr>
            <a:r>
              <a:rPr lang="is-IS" sz="2400" dirty="0">
                <a:solidFill>
                  <a:schemeClr val="accent1"/>
                </a:solidFill>
              </a:rPr>
              <a:t>If ITEM is not in DATA, then eventually we obtain </a:t>
            </a:r>
          </a:p>
          <a:p>
            <a:pPr marL="12700" lvl="4" algn="ctr"/>
            <a:r>
              <a:rPr lang="is-IS" sz="2400" dirty="0">
                <a:solidFill>
                  <a:schemeClr val="accent1"/>
                </a:solidFill>
              </a:rPr>
              <a:t>END&lt; BEG</a:t>
            </a:r>
          </a:p>
          <a:p>
            <a:pPr marL="12700" lvl="4" algn="ctr">
              <a:tabLst>
                <a:tab pos="2051050" algn="l"/>
                <a:tab pos="2735263" algn="l"/>
              </a:tabLst>
            </a:pPr>
            <a:r>
              <a:rPr lang="en-US" sz="2400" dirty="0">
                <a:solidFill>
                  <a:schemeClr val="accent1"/>
                </a:solidFill>
              </a:rPr>
              <a:t>W</a:t>
            </a:r>
            <a:r>
              <a:rPr lang="is-IS" sz="2400" dirty="0">
                <a:solidFill>
                  <a:schemeClr val="accent1"/>
                </a:solidFill>
              </a:rPr>
              <a:t>hich means the search is </a:t>
            </a:r>
            <a:r>
              <a:rPr lang="is-IS" sz="2400" b="1" dirty="0">
                <a:solidFill>
                  <a:srgbClr val="FF0000"/>
                </a:solidFill>
              </a:rPr>
              <a:t>Unsuccessful</a:t>
            </a:r>
          </a:p>
          <a:p>
            <a:pPr marL="12700" lvl="4" algn="ctr">
              <a:tabLst>
                <a:tab pos="2051050" algn="l"/>
                <a:tab pos="2735263" algn="l"/>
              </a:tabLst>
            </a:pPr>
            <a:r>
              <a:rPr lang="is-IS" sz="2400" b="1" dirty="0">
                <a:solidFill>
                  <a:srgbClr val="FF0000"/>
                </a:solidFill>
              </a:rPr>
              <a:t>So, SET LOC:=NULL (OUT side of DATA indices)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6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668" y="174827"/>
            <a:ext cx="7800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Binary Search: : Example</a:t>
            </a:r>
            <a:endParaRPr lang="en-US" sz="36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7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990685"/>
              </p:ext>
            </p:extLst>
          </p:nvPr>
        </p:nvGraphicFramePr>
        <p:xfrm>
          <a:off x="137836" y="2449001"/>
          <a:ext cx="8701088" cy="792408"/>
        </p:xfrm>
        <a:graphic>
          <a:graphicData uri="http://schemas.openxmlformats.org/drawingml/2006/table">
            <a:tbl>
              <a:tblPr/>
              <a:tblGrid>
                <a:gridCol w="78263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33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15"/>
                    </a:ext>
                  </a:extLst>
                </a:gridCol>
                <a:gridCol w="460375">
                  <a:extLst>
                    <a:ext uri="{9D8B030D-6E8A-4147-A177-3AD203B41FA5}">
                      <a16:colId xmlns:a16="http://schemas.microsoft.com/office/drawing/2014/main" xmlns="" val="20016"/>
                    </a:ext>
                  </a:extLst>
                </a:gridCol>
                <a:gridCol w="598488">
                  <a:extLst>
                    <a:ext uri="{9D8B030D-6E8A-4147-A177-3AD203B41FA5}">
                      <a16:colId xmlns:a16="http://schemas.microsoft.com/office/drawing/2014/main" xmlns="" val="20017"/>
                    </a:ext>
                  </a:extLst>
                </a:gridCol>
              </a:tblGrid>
              <a:tr h="39608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index</a:t>
                      </a: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3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4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5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6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7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8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9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11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13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14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15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16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9608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value</a:t>
                      </a: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-4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7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15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20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22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25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30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36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42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50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56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68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85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92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103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pSp>
        <p:nvGrpSpPr>
          <p:cNvPr id="8" name="Group 63"/>
          <p:cNvGrpSpPr>
            <a:grpSpLocks/>
          </p:cNvGrpSpPr>
          <p:nvPr/>
        </p:nvGrpSpPr>
        <p:grpSpPr bwMode="auto">
          <a:xfrm>
            <a:off x="890311" y="3239576"/>
            <a:ext cx="619125" cy="833437"/>
            <a:chOff x="618" y="2880"/>
            <a:chExt cx="390" cy="525"/>
          </a:xfrm>
        </p:grpSpPr>
        <p:sp>
          <p:nvSpPr>
            <p:cNvPr id="9" name="Text Box 64"/>
            <p:cNvSpPr txBox="1">
              <a:spLocks noChangeArrowheads="1"/>
            </p:cNvSpPr>
            <p:nvPr/>
          </p:nvSpPr>
          <p:spPr bwMode="auto">
            <a:xfrm>
              <a:off x="618" y="3168"/>
              <a:ext cx="390" cy="2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>
                  <a:latin typeface="Tahoma" charset="0"/>
                  <a:ea typeface="+mn-ea"/>
                </a:rPr>
                <a:t>min</a:t>
              </a:r>
            </a:p>
          </p:txBody>
        </p:sp>
        <p:sp>
          <p:nvSpPr>
            <p:cNvPr id="10" name="Line 65"/>
            <p:cNvSpPr>
              <a:spLocks noChangeShapeType="1"/>
            </p:cNvSpPr>
            <p:nvPr/>
          </p:nvSpPr>
          <p:spPr bwMode="auto">
            <a:xfrm flipV="1">
              <a:off x="816" y="2880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1" name="Group 66"/>
          <p:cNvGrpSpPr>
            <a:grpSpLocks/>
          </p:cNvGrpSpPr>
          <p:nvPr/>
        </p:nvGrpSpPr>
        <p:grpSpPr bwMode="auto">
          <a:xfrm>
            <a:off x="4471711" y="3239576"/>
            <a:ext cx="619125" cy="833437"/>
            <a:chOff x="618" y="2880"/>
            <a:chExt cx="390" cy="525"/>
          </a:xfrm>
        </p:grpSpPr>
        <p:sp>
          <p:nvSpPr>
            <p:cNvPr id="12" name="Text Box 67"/>
            <p:cNvSpPr txBox="1">
              <a:spLocks noChangeArrowheads="1"/>
            </p:cNvSpPr>
            <p:nvPr/>
          </p:nvSpPr>
          <p:spPr bwMode="auto">
            <a:xfrm>
              <a:off x="618" y="3168"/>
              <a:ext cx="390" cy="2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>
                  <a:latin typeface="Tahoma" charset="0"/>
                  <a:ea typeface="+mn-ea"/>
                </a:rPr>
                <a:t>mid</a:t>
              </a:r>
            </a:p>
          </p:txBody>
        </p:sp>
        <p:sp>
          <p:nvSpPr>
            <p:cNvPr id="13" name="Line 68"/>
            <p:cNvSpPr>
              <a:spLocks noChangeShapeType="1"/>
            </p:cNvSpPr>
            <p:nvPr/>
          </p:nvSpPr>
          <p:spPr bwMode="auto">
            <a:xfrm flipV="1">
              <a:off x="816" y="2880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4" name="Group 69"/>
          <p:cNvGrpSpPr>
            <a:grpSpLocks/>
          </p:cNvGrpSpPr>
          <p:nvPr/>
        </p:nvGrpSpPr>
        <p:grpSpPr bwMode="auto">
          <a:xfrm>
            <a:off x="8215036" y="3239576"/>
            <a:ext cx="619125" cy="833437"/>
            <a:chOff x="618" y="2880"/>
            <a:chExt cx="390" cy="525"/>
          </a:xfrm>
        </p:grpSpPr>
        <p:sp>
          <p:nvSpPr>
            <p:cNvPr id="15" name="Text Box 70"/>
            <p:cNvSpPr txBox="1">
              <a:spLocks noChangeArrowheads="1"/>
            </p:cNvSpPr>
            <p:nvPr/>
          </p:nvSpPr>
          <p:spPr bwMode="auto">
            <a:xfrm>
              <a:off x="618" y="3168"/>
              <a:ext cx="390" cy="2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>
                  <a:latin typeface="Tahoma" charset="0"/>
                  <a:ea typeface="+mn-ea"/>
                </a:rPr>
                <a:t>max</a:t>
              </a:r>
            </a:p>
          </p:txBody>
        </p:sp>
        <p:sp>
          <p:nvSpPr>
            <p:cNvPr id="16" name="Line 71"/>
            <p:cNvSpPr>
              <a:spLocks noChangeShapeType="1"/>
            </p:cNvSpPr>
            <p:nvPr/>
          </p:nvSpPr>
          <p:spPr bwMode="auto">
            <a:xfrm flipV="1">
              <a:off x="816" y="2880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82748" y="936249"/>
            <a:ext cx="87561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" lvl="1"/>
            <a:r>
              <a:rPr lang="en-US" altLang="en-US" sz="3200" dirty="0">
                <a:solidFill>
                  <a:srgbClr val="0000CC"/>
                </a:solidFill>
              </a:rPr>
              <a:t>Searching the array below for the value </a:t>
            </a:r>
            <a:r>
              <a:rPr lang="en-US" altLang="en-US" sz="3200" b="1" dirty="0">
                <a:solidFill>
                  <a:srgbClr val="0000CC"/>
                </a:solidFill>
              </a:rPr>
              <a:t>42</a:t>
            </a:r>
            <a:r>
              <a:rPr lang="en-US" altLang="en-US" sz="3200" dirty="0">
                <a:solidFill>
                  <a:srgbClr val="0000CC"/>
                </a:solidFill>
              </a:rPr>
              <a:t>: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3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8.55887E-8 L 0.20052 -8.55887E-8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17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8.55887E-8 L 0.44218 -8.55887E-8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052 -8.55887E-8 L 0.10052 -8.55887E-8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8.55887E-8 L -0.25886 -8.55887E-8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71538" y="72027"/>
            <a:ext cx="7383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Binary Search: Algorithm</a:t>
            </a:r>
            <a:endParaRPr lang="en-US" sz="36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0" y="692570"/>
                <a:ext cx="9144000" cy="59007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BINARY (DATA, LB, UB, ITEM, LOC)</a:t>
                </a:r>
              </a:p>
              <a:p>
                <a:r>
                  <a:rPr lang="en-US" sz="2200" dirty="0"/>
                  <a:t>(This algorithm finds the location LOC of item in DATA or sets LOC:=NULL)</a:t>
                </a:r>
              </a:p>
              <a:p>
                <a:endParaRPr lang="en-US" sz="2200" dirty="0"/>
              </a:p>
              <a:p>
                <a:pPr marL="457200" indent="-457200">
                  <a:buAutoNum type="arabicPeriod"/>
                </a:pPr>
                <a:r>
                  <a:rPr lang="en-US" sz="2200" dirty="0"/>
                  <a:t>[Initialize segment variables.]</a:t>
                </a:r>
              </a:p>
              <a:p>
                <a:r>
                  <a:rPr lang="en-US" sz="2200" dirty="0"/>
                  <a:t>        Set BEG:=LB, END:=UB, and </a:t>
                </a:r>
                <a:r>
                  <a:rPr lang="en-US" sz="2200" dirty="0">
                    <a:solidFill>
                      <a:srgbClr val="0000CC"/>
                    </a:solidFill>
                  </a:rPr>
                  <a:t>MID=INT((BEG+END)/2).</a:t>
                </a:r>
              </a:p>
              <a:p>
                <a:r>
                  <a:rPr lang="en-US" sz="2200" dirty="0"/>
                  <a:t>2. Repeat Steps 3 and 4 while BEG&lt;=END and DATA[MID]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en-US" sz="2200" dirty="0"/>
                  <a:t> ITEM</a:t>
                </a:r>
              </a:p>
              <a:p>
                <a:r>
                  <a:rPr lang="en-US" sz="2200" dirty="0"/>
                  <a:t>3</a:t>
                </a:r>
                <a:r>
                  <a:rPr lang="en-US" sz="2200" dirty="0">
                    <a:solidFill>
                      <a:srgbClr val="00B050"/>
                    </a:solidFill>
                  </a:rPr>
                  <a:t>.                         </a:t>
                </a:r>
                <a:r>
                  <a:rPr lang="en-US" sz="2200" dirty="0">
                    <a:solidFill>
                      <a:srgbClr val="FF0000"/>
                    </a:solidFill>
                  </a:rPr>
                  <a:t>If ITEM&lt;DATA[MID], then</a:t>
                </a:r>
              </a:p>
              <a:p>
                <a:r>
                  <a:rPr lang="en-US" sz="2200" dirty="0">
                    <a:solidFill>
                      <a:srgbClr val="FF0000"/>
                    </a:solidFill>
                  </a:rPr>
                  <a:t>			Set END:=MID-1.</a:t>
                </a:r>
              </a:p>
              <a:p>
                <a:r>
                  <a:rPr lang="en-US" sz="2200" dirty="0">
                    <a:solidFill>
                      <a:srgbClr val="FF0000"/>
                    </a:solidFill>
                  </a:rPr>
                  <a:t>		Else:</a:t>
                </a:r>
              </a:p>
              <a:p>
                <a:r>
                  <a:rPr lang="en-US" sz="2200" dirty="0">
                    <a:solidFill>
                      <a:srgbClr val="FF0000"/>
                    </a:solidFill>
                  </a:rPr>
                  <a:t>		              Set BEG:=MID+1 [End of If structure.]</a:t>
                </a:r>
              </a:p>
              <a:p>
                <a:pPr marL="457200" indent="-457200">
                  <a:buAutoNum type="arabicPeriod" startAt="4"/>
                </a:pPr>
                <a:r>
                  <a:rPr lang="en-US" sz="2200" dirty="0"/>
                  <a:t>Set </a:t>
                </a:r>
                <a:r>
                  <a:rPr lang="en-US" sz="2200" dirty="0">
                    <a:solidFill>
                      <a:srgbClr val="0000CC"/>
                    </a:solidFill>
                  </a:rPr>
                  <a:t>MID:=INT((BEG+END)/2 </a:t>
                </a:r>
              </a:p>
              <a:p>
                <a:r>
                  <a:rPr lang="en-US" sz="2200" dirty="0">
                    <a:solidFill>
                      <a:srgbClr val="0000CC"/>
                    </a:solidFill>
                  </a:rPr>
                  <a:t>          </a:t>
                </a:r>
                <a:r>
                  <a:rPr lang="en-US" sz="2200" dirty="0"/>
                  <a:t>[End of Step 2. loop]</a:t>
                </a:r>
              </a:p>
              <a:p>
                <a:r>
                  <a:rPr lang="en-US" sz="2200" dirty="0"/>
                  <a:t>5.    If DATA[MID]=ITEM, then:</a:t>
                </a:r>
              </a:p>
              <a:p>
                <a:pPr lvl="1"/>
                <a:r>
                  <a:rPr lang="en-US" sz="2200" dirty="0"/>
                  <a:t>		Set LOC:=MID</a:t>
                </a:r>
              </a:p>
              <a:p>
                <a:pPr lvl="1"/>
                <a:r>
                  <a:rPr lang="en-US" sz="2200" dirty="0"/>
                  <a:t>Else:</a:t>
                </a:r>
              </a:p>
              <a:p>
                <a:pPr lvl="1"/>
                <a:r>
                  <a:rPr lang="en-US" sz="2200" dirty="0"/>
                  <a:t>	             Set LOC:=NULL. [End of If structure]</a:t>
                </a:r>
              </a:p>
              <a:p>
                <a:pPr marL="12700" lvl="1"/>
                <a:r>
                  <a:rPr lang="en-US" sz="2200" dirty="0"/>
                  <a:t>6. Exit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92570"/>
                <a:ext cx="9144000" cy="5900783"/>
              </a:xfrm>
              <a:prstGeom prst="rect">
                <a:avLst/>
              </a:prstGeom>
              <a:blipFill rotWithShape="1">
                <a:blip r:embed="rId3"/>
                <a:stretch>
                  <a:fillRect l="-1000" t="-826" b="-11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45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57237" y="189114"/>
            <a:ext cx="7486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Binary Search: Limitations</a:t>
            </a:r>
          </a:p>
        </p:txBody>
      </p:sp>
      <p:pic>
        <p:nvPicPr>
          <p:cNvPr id="6" name="Picture 4" descr="Image result for student presenta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315" y="1312790"/>
            <a:ext cx="3944438" cy="4378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446663" y="5691116"/>
            <a:ext cx="64417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/>
              <a:t>Your Task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61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39440" y="2492870"/>
            <a:ext cx="8229600" cy="1143000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you……</a:t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E0763-8C84-4A0C-BF22-E8FBB0D3435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319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03560" y="1700760"/>
            <a:ext cx="6511925" cy="172824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/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Arrays, Records and Pointers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315956A-8026-4861-99E0-6ECDFB0AE949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2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759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14363" y="46239"/>
            <a:ext cx="7628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Sorting</a:t>
            </a:r>
            <a:endParaRPr lang="en-US" sz="36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006967"/>
            <a:ext cx="9007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Let A be a list of n numbers. Sorting A refers to the operation of rearranging the elements of A so they are in increasing order. </a:t>
            </a:r>
          </a:p>
          <a:p>
            <a:pPr algn="ctr"/>
            <a:r>
              <a:rPr lang="en-US" sz="2400" dirty="0"/>
              <a:t>i.e. so that      </a:t>
            </a:r>
            <a:r>
              <a:rPr lang="en-US" sz="2400" dirty="0">
                <a:solidFill>
                  <a:srgbClr val="FF0000"/>
                </a:solidFill>
              </a:rPr>
              <a:t>A[a]&lt;A[2]&lt;A[3]&lt;</a:t>
            </a:r>
            <a:r>
              <a:rPr lang="is-IS" sz="2400" dirty="0">
                <a:solidFill>
                  <a:srgbClr val="FF0000"/>
                </a:solidFill>
              </a:rPr>
              <a:t>…....&lt;A[N]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550017"/>
            <a:ext cx="900752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example,</a:t>
            </a:r>
          </a:p>
          <a:p>
            <a:r>
              <a:rPr lang="en-US" sz="2400" dirty="0"/>
              <a:t>Suppose A originally is the list</a:t>
            </a:r>
          </a:p>
          <a:p>
            <a:pPr algn="ctr"/>
            <a:r>
              <a:rPr lang="en-US" sz="2400" dirty="0"/>
              <a:t>8, 4, 19, 2, 7, 13, 5, 16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After sorting, A is the list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2, 4, 5, 7, 8, 13, 16, 19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23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-134067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Sorting</a:t>
            </a:r>
            <a:r>
              <a:rPr lang="en-US" sz="3600">
                <a:solidFill>
                  <a:srgbClr val="FF0000"/>
                </a:solidFill>
              </a:rPr>
              <a:t>: BUBBLE SORT</a:t>
            </a:r>
            <a:endParaRPr lang="en-US" sz="3600" dirty="0">
              <a:solidFill>
                <a:srgbClr val="0000CC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10726" y="-868564"/>
            <a:ext cx="6117426" cy="87309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091705"/>
            <a:ext cx="90075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00CC"/>
                </a:solidFill>
              </a:rPr>
              <a:t>At the end of the first pass, the largest number ,85 has moved to the </a:t>
            </a:r>
            <a:r>
              <a:rPr lang="en-US" sz="2000" b="1">
                <a:solidFill>
                  <a:srgbClr val="0000CC"/>
                </a:solidFill>
              </a:rPr>
              <a:t>last position.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368" y="6385774"/>
            <a:ext cx="90075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Rest of the number are not sorted.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66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23" b="11019"/>
          <a:stretch/>
        </p:blipFill>
        <p:spPr>
          <a:xfrm>
            <a:off x="119380" y="682892"/>
            <a:ext cx="8834513" cy="49709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7263" y="46239"/>
            <a:ext cx="7285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Sorting: BUBBLE SORT</a:t>
            </a:r>
            <a:endParaRPr lang="en-US" sz="36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0152" y="5782614"/>
            <a:ext cx="90538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>
                <a:solidFill>
                  <a:srgbClr val="FF0000"/>
                </a:solidFill>
              </a:rPr>
              <a:t>Since the list has 8 elements, it </a:t>
            </a:r>
            <a:r>
              <a:rPr lang="en-US" sz="2800">
                <a:solidFill>
                  <a:srgbClr val="FF0000"/>
                </a:solidFill>
              </a:rPr>
              <a:t>is sorted after the seventh pass.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529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-80373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Bubble Sort: Algorithm</a:t>
            </a:r>
            <a:endParaRPr lang="en-US" sz="36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00196"/>
            <a:ext cx="9007524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BUBBLE (DATA, N)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(Here DATA is an array with N elements. This algorithm sorts the elements in DATA)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Step 1. Repeat Steps 2 and 3 for K=1 to N-1.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Step 2. Set PTR:=1 [Initialize pass pointer PTR]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Step 3. Repeat while PTR&lt;=N-K [Execute pass.]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	    (a) If DATA[PTR] &gt; DATA[PTR+1], then: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			Interchange Data[PTR] and DATA[PTR+1].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		[End of IF Structure]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	    (b) Set PTR:=PTR+1.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	[End of inner loop.]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       [End of Step 1. outer loop.]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Step 4. Exit.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63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46239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Complexity of BUBBLE SORT</a:t>
            </a:r>
            <a:endParaRPr lang="en-US" sz="3600" b="1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016" y="836781"/>
            <a:ext cx="887253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Traditionally, the time for this sorting algorithm is measured in terms of the number of comparisons.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The number f(n) of comparisons in the bubble sort is easily computed.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Specifically, there are n-1 comparisons during the first pass, which placed the largest element to the last position; there are n-2 comparisons in the second step, which placed the second largest element in the next-to-the last position, and so on. Thus.</a:t>
            </a:r>
          </a:p>
          <a:p>
            <a:pPr algn="ctr"/>
            <a:r>
              <a:rPr lang="en-US" sz="3200" dirty="0"/>
              <a:t>F(n)=(n-1)+(n-2)+</a:t>
            </a:r>
            <a:r>
              <a:rPr lang="is-IS" sz="3200" dirty="0"/>
              <a:t>….+2+1</a:t>
            </a:r>
          </a:p>
          <a:p>
            <a:pPr algn="ctr"/>
            <a:r>
              <a:rPr lang="is-IS" sz="3200" dirty="0"/>
              <a:t>=n(n-1)/2=n</a:t>
            </a:r>
            <a:r>
              <a:rPr lang="is-IS" sz="3200" baseline="30000" dirty="0"/>
              <a:t>2</a:t>
            </a:r>
            <a:r>
              <a:rPr lang="is-IS" sz="3200" dirty="0"/>
              <a:t>/2+O(n)</a:t>
            </a:r>
          </a:p>
          <a:p>
            <a:pPr algn="ctr"/>
            <a:r>
              <a:rPr lang="is-IS" sz="3200" dirty="0"/>
              <a:t>=O(n</a:t>
            </a:r>
            <a:r>
              <a:rPr lang="is-IS" sz="3200" baseline="30000" dirty="0"/>
              <a:t>2</a:t>
            </a:r>
            <a:r>
              <a:rPr lang="is-IS" sz="3200" dirty="0"/>
              <a:t>)</a:t>
            </a:r>
          </a:p>
          <a:p>
            <a:pPr algn="just"/>
            <a:endParaRPr lang="is-IS" sz="2400" dirty="0"/>
          </a:p>
          <a:p>
            <a:pPr algn="just"/>
            <a:endParaRPr lang="en-US" sz="24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03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71575" y="0"/>
            <a:ext cx="7071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Searching</a:t>
            </a:r>
            <a:endParaRPr lang="en-US" sz="3600" dirty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89317"/>
            <a:ext cx="900752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/>
              <a:t>Searching refers to the operation of finding the location LOC of ITEM in Data, or printing some message that ITEM does not appear there. </a:t>
            </a:r>
          </a:p>
          <a:p>
            <a:pPr marL="285750" indent="-28575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/>
              <a:t>The search is said to be </a:t>
            </a:r>
            <a:r>
              <a:rPr lang="en-US" sz="2400" i="1" dirty="0">
                <a:solidFill>
                  <a:srgbClr val="00B050"/>
                </a:solidFill>
              </a:rPr>
              <a:t>successful</a:t>
            </a:r>
            <a:r>
              <a:rPr lang="en-US" sz="2400" dirty="0"/>
              <a:t> if ITEM does appear in Data and </a:t>
            </a:r>
            <a:r>
              <a:rPr lang="en-US" sz="2400" i="1" dirty="0">
                <a:solidFill>
                  <a:srgbClr val="FF0000"/>
                </a:solidFill>
              </a:rPr>
              <a:t>unsuccessful</a:t>
            </a:r>
            <a:r>
              <a:rPr lang="en-US" sz="2400" i="1" dirty="0"/>
              <a:t> </a:t>
            </a:r>
            <a:r>
              <a:rPr lang="en-US" sz="2400" dirty="0"/>
              <a:t>otherwise.</a:t>
            </a:r>
          </a:p>
          <a:p>
            <a:pPr marL="285750" indent="-28575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/>
              <a:t>There are many different searching algorithms. The algorithm that one chooses generally depends on the way the information is DATA is organized.</a:t>
            </a:r>
          </a:p>
          <a:p>
            <a:pPr marL="285750" indent="-28575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/>
              <a:t>A simple searching algorithm: </a:t>
            </a:r>
            <a:r>
              <a:rPr lang="en-US" sz="2400" dirty="0">
                <a:solidFill>
                  <a:srgbClr val="FF0000"/>
                </a:solidFill>
              </a:rPr>
              <a:t>Linear Search Algorithm</a:t>
            </a:r>
          </a:p>
          <a:p>
            <a:pPr marL="285750" indent="-28575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/>
              <a:t> The well known algorithm: </a:t>
            </a:r>
            <a:r>
              <a:rPr lang="en-US" sz="2400" dirty="0">
                <a:solidFill>
                  <a:srgbClr val="0000CC"/>
                </a:solidFill>
              </a:rPr>
              <a:t>Binary search Algorithm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38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85825" y="-51894"/>
            <a:ext cx="7357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Linear Search Algorithm</a:t>
            </a:r>
            <a:endParaRPr lang="en-US" sz="3600" dirty="0">
              <a:solidFill>
                <a:srgbClr val="0000CC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95670"/>
              </p:ext>
            </p:extLst>
          </p:nvPr>
        </p:nvGraphicFramePr>
        <p:xfrm>
          <a:off x="2084290" y="3833788"/>
          <a:ext cx="1404938" cy="29667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40493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Charlie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Rasha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Smith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185694"/>
              </p:ext>
            </p:extLst>
          </p:nvPr>
        </p:nvGraphicFramePr>
        <p:xfrm>
          <a:off x="4844159" y="3808388"/>
          <a:ext cx="1404938" cy="2977833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40493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819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Charlie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Rasha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Smith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Jhon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04293"/>
              </p:ext>
            </p:extLst>
          </p:nvPr>
        </p:nvGraphicFramePr>
        <p:xfrm>
          <a:off x="7308607" y="3808388"/>
          <a:ext cx="1404938" cy="299212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40493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962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Charlie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Rasha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Smith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-2" y="316272"/>
            <a:ext cx="904552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/>
              <a:t>Suppose DATA is a linear array with n elements. Given no other information about DATA. </a:t>
            </a:r>
          </a:p>
          <a:p>
            <a:pPr marL="342900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/>
              <a:t>Simple way to search for a given ITEM in DATA  is to compare ITEM with each element of DATA one by one.</a:t>
            </a:r>
          </a:p>
          <a:p>
            <a:pPr marL="342900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/>
              <a:t>Suppose we want to  know whether </a:t>
            </a:r>
            <a:r>
              <a:rPr lang="en-US" sz="2400" dirty="0" err="1"/>
              <a:t>Jhon</a:t>
            </a:r>
            <a:r>
              <a:rPr lang="en-US" sz="2400" dirty="0"/>
              <a:t> appears in the array or not.</a:t>
            </a:r>
          </a:p>
          <a:p>
            <a:pPr marL="342900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/>
              <a:t>Again, Suppose, we want to know whether Moon appears in the array or not.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331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lipstream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lipstream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2206</TotalTime>
  <Words>1503</Words>
  <Application>Microsoft Office PowerPoint</Application>
  <PresentationFormat>On-screen Show (4:3)</PresentationFormat>
  <Paragraphs>228</Paragraphs>
  <Slides>19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Office Theme</vt:lpstr>
      <vt:lpstr>Slipstream</vt:lpstr>
      <vt:lpstr>1_Slipstream</vt:lpstr>
      <vt:lpstr>3_Office Theme</vt:lpstr>
      <vt:lpstr>Data Structures  ICT-1211  Information and Communication Technology</vt:lpstr>
      <vt:lpstr> Arrays, Records and Pointers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you……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Dulal Sir</cp:lastModifiedBy>
  <cp:revision>295</cp:revision>
  <dcterms:created xsi:type="dcterms:W3CDTF">2016-12-28T08:52:04Z</dcterms:created>
  <dcterms:modified xsi:type="dcterms:W3CDTF">2025-07-08T08:37:39Z</dcterms:modified>
</cp:coreProperties>
</file>

<file path=docProps/thumbnail.jpeg>
</file>